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3"/>
  </p:notesMasterIdLst>
  <p:sldIdLst>
    <p:sldId id="297" r:id="rId5"/>
    <p:sldId id="312" r:id="rId6"/>
    <p:sldId id="310" r:id="rId7"/>
    <p:sldId id="303" r:id="rId8"/>
    <p:sldId id="313" r:id="rId9"/>
    <p:sldId id="305" r:id="rId10"/>
    <p:sldId id="307" r:id="rId11"/>
    <p:sldId id="30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4B"/>
    <a:srgbClr val="A68C40"/>
    <a:srgbClr val="71A149"/>
    <a:srgbClr val="EB4B22"/>
    <a:srgbClr val="660033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79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4E6A22-0A52-4378-9D3F-8F570E85150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4378C1-7E82-44E6-9119-F9AB39EFE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7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78C1-7E82-44E6-9119-F9AB39EFED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78C1-7E82-44E6-9119-F9AB39EFED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2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78C1-7E82-44E6-9119-F9AB39EFED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78C1-7E82-44E6-9119-F9AB39EFED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2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78C1-7E82-44E6-9119-F9AB39EFED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3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8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0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2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9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2606-900D-49B9-B5F3-5CC514F11C5C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1848-EB29-495A-88BB-DE16031329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0" y="0"/>
            <a:ext cx="12158133" cy="6858000"/>
          </a:xfrm>
          <a:prstGeom prst="rect">
            <a:avLst/>
          </a:prstGeom>
          <a:noFill/>
          <a:ln w="47625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103717" y="65091"/>
            <a:ext cx="11952816" cy="67262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38800" y="0"/>
            <a:ext cx="914400" cy="6858000"/>
            <a:chOff x="5389684" y="0"/>
            <a:chExt cx="914400" cy="6858000"/>
          </a:xfrm>
        </p:grpSpPr>
        <p:sp>
          <p:nvSpPr>
            <p:cNvPr id="18" name="TextBox 3"/>
            <p:cNvSpPr txBox="1"/>
            <p:nvPr userDrawn="1"/>
          </p:nvSpPr>
          <p:spPr>
            <a:xfrm>
              <a:off x="5389684" y="0"/>
              <a:ext cx="914400" cy="1231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1" kern="0" dirty="0">
                  <a:solidFill>
                    <a:srgbClr val="FFFFFF"/>
                  </a:solidFill>
                  <a:latin typeface="Arial"/>
                  <a:cs typeface="Arial" pitchFamily="34"/>
                </a:rPr>
                <a:t>CUI</a:t>
              </a:r>
            </a:p>
          </p:txBody>
        </p:sp>
        <p:sp>
          <p:nvSpPr>
            <p:cNvPr id="19" name="TextBox 3"/>
            <p:cNvSpPr txBox="1"/>
            <p:nvPr userDrawn="1"/>
          </p:nvSpPr>
          <p:spPr>
            <a:xfrm>
              <a:off x="5389684" y="6734889"/>
              <a:ext cx="914400" cy="1231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1" kern="0" dirty="0">
                  <a:solidFill>
                    <a:srgbClr val="FFFFFF"/>
                  </a:solidFill>
                  <a:latin typeface="Arial"/>
                  <a:cs typeface="Arial" pitchFamily="34"/>
                </a:rPr>
                <a:t>CUI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3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6AFCD8-B13A-60A3-AF35-E976E2E09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8206"/>
          <a:stretch/>
        </p:blipFill>
        <p:spPr>
          <a:xfrm>
            <a:off x="-1" y="-7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42DA4-6DBB-869C-3B6B-2E445DA2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86" y="2975186"/>
            <a:ext cx="6277514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Paralegal Utilization </a:t>
            </a:r>
            <a:b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ur </a:t>
            </a:r>
            <a:b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Professional Development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6D9126-4D1A-435C-92FD-2EFD3410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3466"/>
            <a:ext cx="5444264" cy="6374535"/>
          </a:xfrm>
          <a:custGeom>
            <a:avLst/>
            <a:gdLst>
              <a:gd name="connsiteX0" fmla="*/ 2098246 w 5444264"/>
              <a:gd name="connsiteY0" fmla="*/ 0 h 6374535"/>
              <a:gd name="connsiteX1" fmla="*/ 5444264 w 5444264"/>
              <a:gd name="connsiteY1" fmla="*/ 3346018 h 6374535"/>
              <a:gd name="connsiteX2" fmla="*/ 3693157 w 5444264"/>
              <a:gd name="connsiteY2" fmla="*/ 6288190 h 6374535"/>
              <a:gd name="connsiteX3" fmla="*/ 3513916 w 5444264"/>
              <a:gd name="connsiteY3" fmla="*/ 6374535 h 6374535"/>
              <a:gd name="connsiteX4" fmla="*/ 674773 w 5444264"/>
              <a:gd name="connsiteY4" fmla="*/ 6374535 h 6374535"/>
              <a:gd name="connsiteX5" fmla="*/ 432743 w 5444264"/>
              <a:gd name="connsiteY5" fmla="*/ 6248727 h 6374535"/>
              <a:gd name="connsiteX6" fmla="*/ 194223 w 5444264"/>
              <a:gd name="connsiteY6" fmla="*/ 6097845 h 6374535"/>
              <a:gd name="connsiteX7" fmla="*/ 0 w 5444264"/>
              <a:gd name="connsiteY7" fmla="*/ 5950784 h 6374535"/>
              <a:gd name="connsiteX8" fmla="*/ 0 w 5444264"/>
              <a:gd name="connsiteY8" fmla="*/ 741253 h 6374535"/>
              <a:gd name="connsiteX9" fmla="*/ 194222 w 5444264"/>
              <a:gd name="connsiteY9" fmla="*/ 594191 h 6374535"/>
              <a:gd name="connsiteX10" fmla="*/ 2098246 w 5444264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264" h="6374535">
                <a:moveTo>
                  <a:pt x="2098246" y="0"/>
                </a:moveTo>
                <a:cubicBezTo>
                  <a:pt x="3946201" y="0"/>
                  <a:pt x="5444264" y="1498063"/>
                  <a:pt x="5444264" y="3346018"/>
                </a:cubicBezTo>
                <a:cubicBezTo>
                  <a:pt x="5444264" y="4616487"/>
                  <a:pt x="4736195" y="5721578"/>
                  <a:pt x="3693157" y="6288190"/>
                </a:cubicBezTo>
                <a:lnTo>
                  <a:pt x="3513916" y="6374535"/>
                </a:lnTo>
                <a:lnTo>
                  <a:pt x="674773" y="6374535"/>
                </a:lnTo>
                <a:lnTo>
                  <a:pt x="432743" y="6248727"/>
                </a:lnTo>
                <a:cubicBezTo>
                  <a:pt x="351001" y="6201724"/>
                  <a:pt x="271431" y="6151368"/>
                  <a:pt x="194223" y="6097845"/>
                </a:cubicBezTo>
                <a:lnTo>
                  <a:pt x="0" y="5950784"/>
                </a:lnTo>
                <a:lnTo>
                  <a:pt x="0" y="741253"/>
                </a:lnTo>
                <a:lnTo>
                  <a:pt x="194222" y="594191"/>
                </a:lnTo>
                <a:cubicBezTo>
                  <a:pt x="734681" y="219535"/>
                  <a:pt x="1390826" y="0"/>
                  <a:pt x="209824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tatue of two people&#10;&#10;Description automatically generated with low confidence">
            <a:extLst>
              <a:ext uri="{FF2B5EF4-FFF2-40B4-BE49-F238E27FC236}">
                <a16:creationId xmlns:a16="http://schemas.microsoft.com/office/drawing/2014/main" id="{4DCB07B0-AAD7-797A-9D34-D14C72B1D5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r="-1" b="9268"/>
          <a:stretch/>
        </p:blipFill>
        <p:spPr>
          <a:xfrm>
            <a:off x="20" y="647373"/>
            <a:ext cx="5280336" cy="6210629"/>
          </a:xfrm>
          <a:custGeom>
            <a:avLst/>
            <a:gdLst/>
            <a:ahLst/>
            <a:cxnLst/>
            <a:rect l="l" t="t" r="r" b="b"/>
            <a:pathLst>
              <a:path w="5280356" h="6210629">
                <a:moveTo>
                  <a:pt x="2098244" y="0"/>
                </a:moveTo>
                <a:cubicBezTo>
                  <a:pt x="3855676" y="0"/>
                  <a:pt x="5280356" y="1424680"/>
                  <a:pt x="5280356" y="3182112"/>
                </a:cubicBezTo>
                <a:cubicBezTo>
                  <a:pt x="5280356" y="4500186"/>
                  <a:pt x="4478974" y="5631087"/>
                  <a:pt x="3336866" y="6114158"/>
                </a:cubicBezTo>
                <a:lnTo>
                  <a:pt x="3073287" y="6210629"/>
                </a:lnTo>
                <a:lnTo>
                  <a:pt x="1128432" y="6210629"/>
                </a:lnTo>
                <a:lnTo>
                  <a:pt x="1004127" y="6171135"/>
                </a:lnTo>
                <a:cubicBezTo>
                  <a:pt x="662964" y="6046219"/>
                  <a:pt x="349154" y="5864559"/>
                  <a:pt x="74125" y="5637585"/>
                </a:cubicBezTo>
                <a:lnTo>
                  <a:pt x="0" y="5570216"/>
                </a:lnTo>
                <a:lnTo>
                  <a:pt x="0" y="794009"/>
                </a:lnTo>
                <a:lnTo>
                  <a:pt x="74125" y="726640"/>
                </a:lnTo>
                <a:cubicBezTo>
                  <a:pt x="624182" y="272693"/>
                  <a:pt x="1329368" y="0"/>
                  <a:pt x="2098244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1832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15461-C1D0-2B28-FF84-980F488432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543" r="-4" b="1996"/>
          <a:stretch/>
        </p:blipFill>
        <p:spPr>
          <a:xfrm>
            <a:off x="5506424" y="8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894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CD35-25A3-7238-8E90-685C2A12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Paralegal Unitization and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270B-0E2A-0274-3665-A72529FB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838470"/>
            <a:ext cx="4481945" cy="344473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We are not clerks!</a:t>
            </a:r>
          </a:p>
          <a:p>
            <a:r>
              <a:rPr lang="en-US" dirty="0"/>
              <a:t>Critical Task List</a:t>
            </a:r>
          </a:p>
          <a:p>
            <a:r>
              <a:rPr lang="en-US" dirty="0"/>
              <a:t>Non-Critical Task List</a:t>
            </a:r>
          </a:p>
          <a:p>
            <a:r>
              <a:rPr lang="en-US" dirty="0"/>
              <a:t>Counseling</a:t>
            </a:r>
          </a:p>
          <a:p>
            <a:pPr lvl="1"/>
            <a:r>
              <a:rPr lang="en-US" dirty="0"/>
              <a:t>Quarterly CPLs and above</a:t>
            </a:r>
          </a:p>
          <a:p>
            <a:pPr lvl="1"/>
            <a:r>
              <a:rPr lang="en-US" dirty="0"/>
              <a:t>Month PVT to SPC</a:t>
            </a:r>
          </a:p>
          <a:p>
            <a:r>
              <a:rPr lang="en-US" dirty="0"/>
              <a:t>27D Career Map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FBC3D8-7F3E-879D-7F6B-3128D98E8575}"/>
              </a:ext>
            </a:extLst>
          </p:cNvPr>
          <p:cNvSpPr txBox="1">
            <a:spLocks/>
          </p:cNvSpPr>
          <p:nvPr/>
        </p:nvSpPr>
        <p:spPr>
          <a:xfrm>
            <a:off x="7567183" y="3064307"/>
            <a:ext cx="4481943" cy="3428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NCOERs</a:t>
            </a:r>
          </a:p>
          <a:p>
            <a:r>
              <a:rPr lang="en-US" dirty="0"/>
              <a:t>Training Opportunities</a:t>
            </a:r>
          </a:p>
          <a:p>
            <a:pPr lvl="1"/>
            <a:r>
              <a:rPr lang="en-US" dirty="0"/>
              <a:t>PME Courses</a:t>
            </a:r>
          </a:p>
          <a:p>
            <a:pPr lvl="1"/>
            <a:r>
              <a:rPr lang="en-US" dirty="0"/>
              <a:t>JAG Courses</a:t>
            </a:r>
          </a:p>
          <a:p>
            <a:r>
              <a:rPr lang="en-US" dirty="0"/>
              <a:t>Skill Identifiers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Army Career Tracker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F6F5F-9D17-4D10-40FC-6828804A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83" y="2000539"/>
            <a:ext cx="2856636" cy="40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A14-EEE2-60E0-869B-D489BE11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Army Directed Distant Learning </a:t>
            </a:r>
            <a:br>
              <a:rPr lang="en-US" b="1" dirty="0"/>
            </a:br>
            <a:r>
              <a:rPr lang="en-US" b="1" dirty="0"/>
              <a:t>and Resident Courses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5C6D-7653-2D90-778E-D0BE88A1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508"/>
            <a:ext cx="10515600" cy="3589524"/>
          </a:xfrm>
        </p:spPr>
        <p:txBody>
          <a:bodyPr>
            <a:normAutofit/>
          </a:bodyPr>
          <a:lstStyle/>
          <a:p>
            <a:r>
              <a:rPr lang="en-US" dirty="0"/>
              <a:t>AIT - Advanced Individual Training</a:t>
            </a:r>
          </a:p>
          <a:p>
            <a:r>
              <a:rPr lang="en-US" dirty="0"/>
              <a:t>BLC - Basic Leader Course</a:t>
            </a:r>
          </a:p>
          <a:p>
            <a:r>
              <a:rPr lang="en-US" dirty="0"/>
              <a:t>ALC - Advanced leader Course</a:t>
            </a:r>
          </a:p>
          <a:p>
            <a:r>
              <a:rPr lang="en-US" dirty="0"/>
              <a:t>SLC - Senior Leader Course</a:t>
            </a:r>
          </a:p>
          <a:p>
            <a:r>
              <a:rPr lang="en-US" dirty="0"/>
              <a:t>MLC - Master Leaders Course</a:t>
            </a:r>
          </a:p>
          <a:p>
            <a:r>
              <a:rPr lang="en-US" dirty="0"/>
              <a:t>NLC - Nominative Leader Course</a:t>
            </a:r>
          </a:p>
          <a:p>
            <a:r>
              <a:rPr lang="en-US" dirty="0"/>
              <a:t>DLC - Distributive Leader Course: </a:t>
            </a:r>
            <a:r>
              <a:rPr lang="en-US" b="1" dirty="0"/>
              <a:t>Online Courses</a:t>
            </a:r>
          </a:p>
        </p:txBody>
      </p:sp>
    </p:spTree>
    <p:extLst>
      <p:ext uri="{BB962C8B-B14F-4D97-AF65-F5344CB8AC3E}">
        <p14:creationId xmlns:p14="http://schemas.microsoft.com/office/powerpoint/2010/main" val="271630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55DB9-7E48-E130-C11E-F92FC9A7614D}"/>
              </a:ext>
            </a:extLst>
          </p:cNvPr>
          <p:cNvGrpSpPr/>
          <p:nvPr/>
        </p:nvGrpSpPr>
        <p:grpSpPr>
          <a:xfrm>
            <a:off x="130875" y="1339815"/>
            <a:ext cx="11930250" cy="4992820"/>
            <a:chOff x="261751" y="342629"/>
            <a:chExt cx="11930250" cy="49928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3A6324-9AD0-410D-7CE9-E104D9E673D8}"/>
                </a:ext>
              </a:extLst>
            </p:cNvPr>
            <p:cNvSpPr txBox="1"/>
            <p:nvPr/>
          </p:nvSpPr>
          <p:spPr>
            <a:xfrm rot="5400000">
              <a:off x="10584537" y="4619210"/>
              <a:ext cx="640080" cy="3385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NLC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000332-BE3A-6814-89FA-7609CB2E5386}"/>
                </a:ext>
              </a:extLst>
            </p:cNvPr>
            <p:cNvGrpSpPr/>
            <p:nvPr/>
          </p:nvGrpSpPr>
          <p:grpSpPr>
            <a:xfrm>
              <a:off x="261751" y="342629"/>
              <a:ext cx="11930250" cy="4992820"/>
              <a:chOff x="261751" y="342629"/>
              <a:chExt cx="11930249" cy="49928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4D85CB-AA4E-764B-FEFA-658CECE9DF27}"/>
                  </a:ext>
                </a:extLst>
              </p:cNvPr>
              <p:cNvSpPr txBox="1"/>
              <p:nvPr/>
            </p:nvSpPr>
            <p:spPr>
              <a:xfrm rot="5400000">
                <a:off x="331836" y="4649799"/>
                <a:ext cx="640080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AIT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9C52F-E549-4F91-2A09-429F99954DDD}"/>
                  </a:ext>
                </a:extLst>
              </p:cNvPr>
              <p:cNvSpPr txBox="1"/>
              <p:nvPr/>
            </p:nvSpPr>
            <p:spPr>
              <a:xfrm rot="5400000">
                <a:off x="1623308" y="4657684"/>
                <a:ext cx="640080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BLC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C6B6C-D3C7-3D3D-C167-22792C0A2EAC}"/>
                  </a:ext>
                </a:extLst>
              </p:cNvPr>
              <p:cNvSpPr txBox="1"/>
              <p:nvPr/>
            </p:nvSpPr>
            <p:spPr>
              <a:xfrm rot="5400000">
                <a:off x="9054639" y="4641115"/>
                <a:ext cx="640080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SMC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CAA469-4FDF-5A96-B6EC-9237FB3B4348}"/>
                  </a:ext>
                </a:extLst>
              </p:cNvPr>
              <p:cNvSpPr txBox="1"/>
              <p:nvPr/>
            </p:nvSpPr>
            <p:spPr>
              <a:xfrm rot="5400000">
                <a:off x="7321368" y="4671618"/>
                <a:ext cx="640080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MLC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2F29F9-61A9-DE52-0DD1-B095557FC556}"/>
                  </a:ext>
                </a:extLst>
              </p:cNvPr>
              <p:cNvSpPr txBox="1"/>
              <p:nvPr/>
            </p:nvSpPr>
            <p:spPr>
              <a:xfrm rot="5400000">
                <a:off x="3297846" y="4653329"/>
                <a:ext cx="640080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ALC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E157FE-4858-CC44-E313-7D33553FB5EF}"/>
                  </a:ext>
                </a:extLst>
              </p:cNvPr>
              <p:cNvSpPr txBox="1"/>
              <p:nvPr/>
            </p:nvSpPr>
            <p:spPr>
              <a:xfrm rot="5400000">
                <a:off x="1024381" y="4741089"/>
                <a:ext cx="822960" cy="36576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DLC I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11FD0E-9DF0-F06C-7B15-1BABB5295F64}"/>
                  </a:ext>
                </a:extLst>
              </p:cNvPr>
              <p:cNvSpPr txBox="1"/>
              <p:nvPr/>
            </p:nvSpPr>
            <p:spPr>
              <a:xfrm rot="5400000">
                <a:off x="5211478" y="4657684"/>
                <a:ext cx="640080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SLC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EAA17B-FE45-627D-8AD2-B6DC9CFF952E}"/>
                  </a:ext>
                </a:extLst>
              </p:cNvPr>
              <p:cNvSpPr txBox="1"/>
              <p:nvPr/>
            </p:nvSpPr>
            <p:spPr>
              <a:xfrm rot="5400000">
                <a:off x="2505279" y="4732253"/>
                <a:ext cx="822960" cy="36576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DLC II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575A9F-7CE1-7363-E60E-B0426C66CAC6}"/>
                  </a:ext>
                </a:extLst>
              </p:cNvPr>
              <p:cNvSpPr txBox="1"/>
              <p:nvPr/>
            </p:nvSpPr>
            <p:spPr>
              <a:xfrm rot="5400000">
                <a:off x="6447665" y="4672376"/>
                <a:ext cx="822960" cy="36576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DLC IV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E77AFE-C038-4DB7-A59F-FF516EDB541E}"/>
                  </a:ext>
                </a:extLst>
              </p:cNvPr>
              <p:cNvSpPr txBox="1"/>
              <p:nvPr/>
            </p:nvSpPr>
            <p:spPr>
              <a:xfrm rot="5400000">
                <a:off x="4306523" y="4741089"/>
                <a:ext cx="822960" cy="36576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DLC III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6DE12F-D6F3-5D65-C9EE-40CD563536BA}"/>
                  </a:ext>
                </a:extLst>
              </p:cNvPr>
              <p:cNvSpPr txBox="1"/>
              <p:nvPr/>
            </p:nvSpPr>
            <p:spPr>
              <a:xfrm rot="5400000">
                <a:off x="8248909" y="4694411"/>
                <a:ext cx="822960" cy="36576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DLC V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A7F0FA-EEE9-D7D6-34BB-0EDB95380D36}"/>
                  </a:ext>
                </a:extLst>
              </p:cNvPr>
              <p:cNvSpPr txBox="1"/>
              <p:nvPr/>
            </p:nvSpPr>
            <p:spPr>
              <a:xfrm rot="5400000">
                <a:off x="9974963" y="4689191"/>
                <a:ext cx="822960" cy="36576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DLC VI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4AC013-1142-283F-A7FB-739D00305D82}"/>
                  </a:ext>
                </a:extLst>
              </p:cNvPr>
              <p:cNvSpPr txBox="1"/>
              <p:nvPr/>
            </p:nvSpPr>
            <p:spPr>
              <a:xfrm rot="16200000">
                <a:off x="10648862" y="2885253"/>
                <a:ext cx="877190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CSM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2B071A-1037-4E2D-F6F5-5D3ADEB2F4CD}"/>
                  </a:ext>
                </a:extLst>
              </p:cNvPr>
              <p:cNvSpPr txBox="1"/>
              <p:nvPr/>
            </p:nvSpPr>
            <p:spPr>
              <a:xfrm rot="16200000">
                <a:off x="6223554" y="2943697"/>
                <a:ext cx="781913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SFC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073BD37-F86D-C513-316D-5FA46591533E}"/>
                  </a:ext>
                </a:extLst>
              </p:cNvPr>
              <p:cNvSpPr txBox="1"/>
              <p:nvPr/>
            </p:nvSpPr>
            <p:spPr>
              <a:xfrm rot="16200000">
                <a:off x="2281328" y="2945835"/>
                <a:ext cx="781916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SGT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FA7DC0-0590-FEA6-C23C-2E1CF1C1B78C}"/>
                  </a:ext>
                </a:extLst>
              </p:cNvPr>
              <p:cNvSpPr txBox="1"/>
              <p:nvPr/>
            </p:nvSpPr>
            <p:spPr>
              <a:xfrm rot="16200000">
                <a:off x="9779056" y="2990139"/>
                <a:ext cx="651706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SGM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C8623C-E58F-E1B8-AB67-6A04D5304C46}"/>
                  </a:ext>
                </a:extLst>
              </p:cNvPr>
              <p:cNvSpPr txBox="1"/>
              <p:nvPr/>
            </p:nvSpPr>
            <p:spPr>
              <a:xfrm rot="16200000">
                <a:off x="8071164" y="2925035"/>
                <a:ext cx="781913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MSG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2C0C3A-AD65-F18E-8D2C-7B0074140316}"/>
                  </a:ext>
                </a:extLst>
              </p:cNvPr>
              <p:cNvSpPr txBox="1"/>
              <p:nvPr/>
            </p:nvSpPr>
            <p:spPr>
              <a:xfrm rot="16200000">
                <a:off x="4112032" y="2943996"/>
                <a:ext cx="781913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SSG 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7684275-6CA2-129E-D4FC-665224684CE2}"/>
                  </a:ext>
                </a:extLst>
              </p:cNvPr>
              <p:cNvSpPr txBox="1"/>
              <p:nvPr/>
            </p:nvSpPr>
            <p:spPr>
              <a:xfrm rot="16200000">
                <a:off x="898253" y="2926616"/>
                <a:ext cx="781913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SPC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14032C0-0BCD-AD84-2455-9608AB4D0F5D}"/>
                  </a:ext>
                </a:extLst>
              </p:cNvPr>
              <p:cNvSpPr txBox="1"/>
              <p:nvPr/>
            </p:nvSpPr>
            <p:spPr>
              <a:xfrm rot="16200000">
                <a:off x="15487" y="2696478"/>
                <a:ext cx="1276352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PV1 - PFC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631727-19EB-7F7E-A61F-60CF7264233D}"/>
                  </a:ext>
                </a:extLst>
              </p:cNvPr>
              <p:cNvSpPr txBox="1"/>
              <p:nvPr/>
            </p:nvSpPr>
            <p:spPr>
              <a:xfrm rot="16200000">
                <a:off x="477031" y="796138"/>
                <a:ext cx="1276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Skill Level 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54A6CD-CA77-0268-2378-47AF54ABE92E}"/>
                  </a:ext>
                </a:extLst>
              </p:cNvPr>
              <p:cNvSpPr txBox="1"/>
              <p:nvPr/>
            </p:nvSpPr>
            <p:spPr>
              <a:xfrm rot="16200000">
                <a:off x="3878866" y="1736500"/>
                <a:ext cx="1276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Skill Level 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B8BAAE-E57C-8F27-ED83-D407F0D28735}"/>
                  </a:ext>
                </a:extLst>
              </p:cNvPr>
              <p:cNvSpPr txBox="1"/>
              <p:nvPr/>
            </p:nvSpPr>
            <p:spPr>
              <a:xfrm rot="16200000">
                <a:off x="2017653" y="1704365"/>
                <a:ext cx="1276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Skill Level 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49C417-CD49-A6A5-79C4-BD43D9B77B80}"/>
                  </a:ext>
                </a:extLst>
              </p:cNvPr>
              <p:cNvSpPr txBox="1"/>
              <p:nvPr/>
            </p:nvSpPr>
            <p:spPr>
              <a:xfrm rot="16200000">
                <a:off x="5976335" y="1704365"/>
                <a:ext cx="1276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Skill Level 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947155-D71C-8076-CB7B-F757836C3518}"/>
                  </a:ext>
                </a:extLst>
              </p:cNvPr>
              <p:cNvSpPr txBox="1"/>
              <p:nvPr/>
            </p:nvSpPr>
            <p:spPr>
              <a:xfrm rot="16200000">
                <a:off x="7837548" y="1653066"/>
                <a:ext cx="1276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Skill Level 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33D78-2106-2FB8-42E6-2B2EEDFD1F74}"/>
                  </a:ext>
                </a:extLst>
              </p:cNvPr>
              <p:cNvSpPr txBox="1"/>
              <p:nvPr/>
            </p:nvSpPr>
            <p:spPr>
              <a:xfrm rot="16200000">
                <a:off x="9367488" y="1651106"/>
                <a:ext cx="1435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Skill Level 6</a:t>
                </a:r>
              </a:p>
            </p:txBody>
          </p:sp>
          <p:sp>
            <p:nvSpPr>
              <p:cNvPr id="33" name="Left Brace 32">
                <a:extLst>
                  <a:ext uri="{FF2B5EF4-FFF2-40B4-BE49-F238E27FC236}">
                    <a16:creationId xmlns:a16="http://schemas.microsoft.com/office/drawing/2014/main" id="{218FE7A5-A1B4-3047-8A7D-AA480F1DDA05}"/>
                  </a:ext>
                </a:extLst>
              </p:cNvPr>
              <p:cNvSpPr/>
              <p:nvPr/>
            </p:nvSpPr>
            <p:spPr>
              <a:xfrm rot="5400000">
                <a:off x="812984" y="1297905"/>
                <a:ext cx="520130" cy="1334883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56B8FD3-F3C3-EB30-53C4-0788DCEDA13F}"/>
                  </a:ext>
                </a:extLst>
              </p:cNvPr>
              <p:cNvGrpSpPr/>
              <p:nvPr/>
            </p:nvGrpSpPr>
            <p:grpSpPr>
              <a:xfrm>
                <a:off x="261751" y="3435841"/>
                <a:ext cx="11930249" cy="1017211"/>
                <a:chOff x="124264" y="196571"/>
                <a:chExt cx="11943472" cy="1017211"/>
              </a:xfrm>
            </p:grpSpPr>
            <p:sp>
              <p:nvSpPr>
                <p:cNvPr id="43" name="Arrow: Down 42">
                  <a:extLst>
                    <a:ext uri="{FF2B5EF4-FFF2-40B4-BE49-F238E27FC236}">
                      <a16:creationId xmlns:a16="http://schemas.microsoft.com/office/drawing/2014/main" id="{294D60A0-B691-E553-9B53-16E4FE2A8BA0}"/>
                    </a:ext>
                  </a:extLst>
                </p:cNvPr>
                <p:cNvSpPr/>
                <p:nvPr/>
              </p:nvSpPr>
              <p:spPr>
                <a:xfrm rot="16200000">
                  <a:off x="5587394" y="-5266559"/>
                  <a:ext cx="1017211" cy="11943472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71000">
                      <a:srgbClr val="92D050"/>
                    </a:gs>
                  </a:gsLst>
                  <a:lin ang="5400000" scaled="1"/>
                  <a:tileRect/>
                </a:gra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61D2FAC-40B8-0551-0687-896A900098CD}"/>
                    </a:ext>
                  </a:extLst>
                </p:cNvPr>
                <p:cNvSpPr txBox="1"/>
                <p:nvPr/>
              </p:nvSpPr>
              <p:spPr>
                <a:xfrm>
                  <a:off x="194137" y="526018"/>
                  <a:ext cx="15556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{1        -         4} </a:t>
                  </a:r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9E8BCF8-5473-B83E-F92E-8604551BF9EA}"/>
                    </a:ext>
                  </a:extLst>
                </p:cNvPr>
                <p:cNvSpPr txBox="1"/>
                <p:nvPr/>
              </p:nvSpPr>
              <p:spPr>
                <a:xfrm>
                  <a:off x="1839629" y="526018"/>
                  <a:ext cx="16126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{4          -        8}</a:t>
                  </a: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C12D3F4-AB58-078D-CD8C-C1A589A516F1}"/>
                    </a:ext>
                  </a:extLst>
                </p:cNvPr>
                <p:cNvSpPr txBox="1"/>
                <p:nvPr/>
              </p:nvSpPr>
              <p:spPr>
                <a:xfrm>
                  <a:off x="3348597" y="553299"/>
                  <a:ext cx="2113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{8       -        12} 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CD84B3C-1423-1563-4620-BCEB48757DEF}"/>
                    </a:ext>
                  </a:extLst>
                </p:cNvPr>
                <p:cNvSpPr txBox="1"/>
                <p:nvPr/>
              </p:nvSpPr>
              <p:spPr>
                <a:xfrm>
                  <a:off x="5314121" y="545760"/>
                  <a:ext cx="21574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{12            -          18}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07B5FC1-992D-E7F4-5444-93C682FBBB59}"/>
                    </a:ext>
                  </a:extLst>
                </p:cNvPr>
                <p:cNvSpPr txBox="1"/>
                <p:nvPr/>
              </p:nvSpPr>
              <p:spPr>
                <a:xfrm>
                  <a:off x="7503921" y="526018"/>
                  <a:ext cx="16686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{18      -        22} 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C8CAC9C-3725-D4A4-AD7E-9C0882662B79}"/>
                    </a:ext>
                  </a:extLst>
                </p:cNvPr>
                <p:cNvSpPr txBox="1"/>
                <p:nvPr/>
              </p:nvSpPr>
              <p:spPr>
                <a:xfrm>
                  <a:off x="9237192" y="526018"/>
                  <a:ext cx="15556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22+ </a:t>
                  </a:r>
                </a:p>
              </p:txBody>
            </p:sp>
          </p:grp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EFCAD7E-1935-47B3-0E18-929B5584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Army Directed Distant Learning </a:t>
            </a:r>
            <a:br>
              <a:rPr lang="en-US" b="1" dirty="0"/>
            </a:br>
            <a:r>
              <a:rPr lang="en-US" b="1" dirty="0"/>
              <a:t>and Resident Courses Timeline</a:t>
            </a:r>
          </a:p>
        </p:txBody>
      </p:sp>
    </p:spTree>
    <p:extLst>
      <p:ext uri="{BB962C8B-B14F-4D97-AF65-F5344CB8AC3E}">
        <p14:creationId xmlns:p14="http://schemas.microsoft.com/office/powerpoint/2010/main" val="30737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A14-EEE2-60E0-869B-D489BE11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JAG Corps’ Distant Learning and Resident Courses for Paralegals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5C6D-7653-2D90-778E-D0BE88A1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507"/>
            <a:ext cx="10515600" cy="44999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Army Paralegal Competency Course – Online</a:t>
            </a:r>
          </a:p>
          <a:p>
            <a:r>
              <a:rPr lang="en-US" dirty="0"/>
              <a:t>Law for Paralegal Course</a:t>
            </a:r>
          </a:p>
          <a:p>
            <a:r>
              <a:rPr lang="en-US" dirty="0"/>
              <a:t>Advanced Law for Paralegal Course</a:t>
            </a:r>
          </a:p>
          <a:p>
            <a:r>
              <a:rPr lang="en-US" dirty="0"/>
              <a:t>National Security Law Course</a:t>
            </a:r>
          </a:p>
          <a:p>
            <a:r>
              <a:rPr lang="en-US" dirty="0"/>
              <a:t>National Security Law Course – Primer</a:t>
            </a:r>
          </a:p>
          <a:p>
            <a:r>
              <a:rPr lang="en-US" dirty="0"/>
              <a:t>Trial For Paralegal Course</a:t>
            </a:r>
          </a:p>
          <a:p>
            <a:r>
              <a:rPr lang="en-US" dirty="0"/>
              <a:t>e-Discovery for Paralegal Course</a:t>
            </a:r>
          </a:p>
          <a:p>
            <a:r>
              <a:rPr lang="en-US" dirty="0"/>
              <a:t>Military Justice Partitioner Course</a:t>
            </a:r>
          </a:p>
          <a:p>
            <a:r>
              <a:rPr lang="en-US" dirty="0"/>
              <a:t>Basic Court Reporter Course</a:t>
            </a:r>
          </a:p>
          <a:p>
            <a:r>
              <a:rPr lang="en-US" dirty="0"/>
              <a:t>Advanced Court Reporter Course</a:t>
            </a:r>
          </a:p>
          <a:p>
            <a:r>
              <a:rPr lang="en-US" dirty="0"/>
              <a:t>Command and Chief Paralegal New Development Course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2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983C-D5B7-58DB-D8D4-94F070D2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JAG Corps Distant Learning and Resident Courses Timeline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763868-07FE-82A6-4153-3AECF743877D}"/>
              </a:ext>
            </a:extLst>
          </p:cNvPr>
          <p:cNvGrpSpPr/>
          <p:nvPr/>
        </p:nvGrpSpPr>
        <p:grpSpPr>
          <a:xfrm>
            <a:off x="130875" y="664524"/>
            <a:ext cx="11930250" cy="4851054"/>
            <a:chOff x="261751" y="-123587"/>
            <a:chExt cx="11930249" cy="48510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9C6C36-1186-24CF-4976-72D1389CE896}"/>
                </a:ext>
              </a:extLst>
            </p:cNvPr>
            <p:cNvSpPr txBox="1"/>
            <p:nvPr/>
          </p:nvSpPr>
          <p:spPr>
            <a:xfrm rot="5400000">
              <a:off x="485708" y="4162098"/>
              <a:ext cx="822960" cy="3077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APCC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EECD19-FC06-0197-15CC-757FEC37EC6B}"/>
                </a:ext>
              </a:extLst>
            </p:cNvPr>
            <p:cNvSpPr txBox="1"/>
            <p:nvPr/>
          </p:nvSpPr>
          <p:spPr>
            <a:xfrm>
              <a:off x="3708395" y="3937914"/>
              <a:ext cx="3537690" cy="31531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ALFPC 7-9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78590E-8A0E-8624-6E62-08F07364C75B}"/>
                </a:ext>
              </a:extLst>
            </p:cNvPr>
            <p:cNvSpPr txBox="1"/>
            <p:nvPr/>
          </p:nvSpPr>
          <p:spPr>
            <a:xfrm>
              <a:off x="1115206" y="3924133"/>
              <a:ext cx="2402364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LFPC 2+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91E584-8818-71C6-8258-C8360A9DC346}"/>
                </a:ext>
              </a:extLst>
            </p:cNvPr>
            <p:cNvSpPr txBox="1"/>
            <p:nvPr/>
          </p:nvSpPr>
          <p:spPr>
            <a:xfrm>
              <a:off x="9050348" y="3919538"/>
              <a:ext cx="2891979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CCPNDC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95F4C0-5A39-DF8B-AF20-2F82262B13F7}"/>
                </a:ext>
              </a:extLst>
            </p:cNvPr>
            <p:cNvSpPr txBox="1"/>
            <p:nvPr/>
          </p:nvSpPr>
          <p:spPr>
            <a:xfrm rot="16200000">
              <a:off x="10648862" y="2419037"/>
              <a:ext cx="87719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CSM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C6583-2C2E-139E-2E46-FDE54992CB58}"/>
                </a:ext>
              </a:extLst>
            </p:cNvPr>
            <p:cNvSpPr txBox="1"/>
            <p:nvPr/>
          </p:nvSpPr>
          <p:spPr>
            <a:xfrm rot="16200000">
              <a:off x="6223554" y="2477481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SFC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DB1671-CB36-98CC-B9D4-68EC791D3AC9}"/>
                </a:ext>
              </a:extLst>
            </p:cNvPr>
            <p:cNvSpPr txBox="1"/>
            <p:nvPr/>
          </p:nvSpPr>
          <p:spPr>
            <a:xfrm rot="16200000">
              <a:off x="2281328" y="2479619"/>
              <a:ext cx="781916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SGT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AC0923-9549-E8C6-C4A6-1387E08515B6}"/>
                </a:ext>
              </a:extLst>
            </p:cNvPr>
            <p:cNvSpPr txBox="1"/>
            <p:nvPr/>
          </p:nvSpPr>
          <p:spPr>
            <a:xfrm rot="16200000">
              <a:off x="9779056" y="2523923"/>
              <a:ext cx="651706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SGM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4F967F-5113-55F2-131B-F6CF514E0CD8}"/>
                </a:ext>
              </a:extLst>
            </p:cNvPr>
            <p:cNvSpPr txBox="1"/>
            <p:nvPr/>
          </p:nvSpPr>
          <p:spPr>
            <a:xfrm rot="16200000">
              <a:off x="8071164" y="2458819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MSG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A4A936-3610-E605-C3CA-038E4B41F6C7}"/>
                </a:ext>
              </a:extLst>
            </p:cNvPr>
            <p:cNvSpPr txBox="1"/>
            <p:nvPr/>
          </p:nvSpPr>
          <p:spPr>
            <a:xfrm rot="16200000">
              <a:off x="4112032" y="2477780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SSG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4C60F1-75B1-A7E1-8184-0FEBD31FCCE3}"/>
                </a:ext>
              </a:extLst>
            </p:cNvPr>
            <p:cNvSpPr txBox="1"/>
            <p:nvPr/>
          </p:nvSpPr>
          <p:spPr>
            <a:xfrm rot="16200000">
              <a:off x="898253" y="2460400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SPC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BB57D4-77B1-3CD4-2C49-4E79C5E248D7}"/>
                </a:ext>
              </a:extLst>
            </p:cNvPr>
            <p:cNvSpPr txBox="1"/>
            <p:nvPr/>
          </p:nvSpPr>
          <p:spPr>
            <a:xfrm rot="16200000">
              <a:off x="15487" y="2230262"/>
              <a:ext cx="1276352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PV1 - PFC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60118A-B7D6-DF93-4417-6CF03337502F}"/>
                </a:ext>
              </a:extLst>
            </p:cNvPr>
            <p:cNvSpPr txBox="1"/>
            <p:nvPr/>
          </p:nvSpPr>
          <p:spPr>
            <a:xfrm rot="16200000">
              <a:off x="477031" y="329922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A8DBA-EB80-AE5C-FD57-DB289FEF68D7}"/>
                </a:ext>
              </a:extLst>
            </p:cNvPr>
            <p:cNvSpPr txBox="1"/>
            <p:nvPr/>
          </p:nvSpPr>
          <p:spPr>
            <a:xfrm rot="16200000">
              <a:off x="3878866" y="1270284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F0A308-3624-3CC4-8252-1EBB464F85EC}"/>
                </a:ext>
              </a:extLst>
            </p:cNvPr>
            <p:cNvSpPr txBox="1"/>
            <p:nvPr/>
          </p:nvSpPr>
          <p:spPr>
            <a:xfrm rot="16200000">
              <a:off x="2017653" y="1238149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860086-C8D8-F716-5641-1BD00A6532C1}"/>
                </a:ext>
              </a:extLst>
            </p:cNvPr>
            <p:cNvSpPr txBox="1"/>
            <p:nvPr/>
          </p:nvSpPr>
          <p:spPr>
            <a:xfrm rot="16200000">
              <a:off x="5976335" y="1238149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134949-1254-4D8B-C503-41EE12C6E819}"/>
                </a:ext>
              </a:extLst>
            </p:cNvPr>
            <p:cNvSpPr txBox="1"/>
            <p:nvPr/>
          </p:nvSpPr>
          <p:spPr>
            <a:xfrm rot="16200000">
              <a:off x="7837548" y="1186850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BB30E9-BC9C-FCCF-CC49-880A1E3B975C}"/>
                </a:ext>
              </a:extLst>
            </p:cNvPr>
            <p:cNvSpPr txBox="1"/>
            <p:nvPr/>
          </p:nvSpPr>
          <p:spPr>
            <a:xfrm rot="16200000">
              <a:off x="9367488" y="1184890"/>
              <a:ext cx="1435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6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C68D32E3-5950-7536-64FF-D81203BB2504}"/>
                </a:ext>
              </a:extLst>
            </p:cNvPr>
            <p:cNvSpPr/>
            <p:nvPr/>
          </p:nvSpPr>
          <p:spPr>
            <a:xfrm rot="5400000">
              <a:off x="812984" y="831689"/>
              <a:ext cx="520130" cy="133488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E8440E3-610C-9260-C9BE-329C2B03FC8F}"/>
                </a:ext>
              </a:extLst>
            </p:cNvPr>
            <p:cNvGrpSpPr/>
            <p:nvPr/>
          </p:nvGrpSpPr>
          <p:grpSpPr>
            <a:xfrm>
              <a:off x="261751" y="2969625"/>
              <a:ext cx="11930249" cy="1017211"/>
              <a:chOff x="124264" y="-269645"/>
              <a:chExt cx="11943472" cy="1017211"/>
            </a:xfrm>
          </p:grpSpPr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B137DEC0-D36C-DD00-F1E0-B46B4E4AF6B9}"/>
                  </a:ext>
                </a:extLst>
              </p:cNvPr>
              <p:cNvSpPr/>
              <p:nvPr/>
            </p:nvSpPr>
            <p:spPr>
              <a:xfrm rot="16200000">
                <a:off x="5587394" y="-5732775"/>
                <a:ext cx="1017211" cy="11943472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FF00"/>
                  </a:gs>
                  <a:gs pos="71000">
                    <a:srgbClr val="92D050"/>
                  </a:gs>
                </a:gsLst>
                <a:lin ang="5400000" scaled="1"/>
                <a:tileRect/>
              </a:gra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D65CCB-7618-5D0B-4B5E-5702EE73C46D}"/>
                  </a:ext>
                </a:extLst>
              </p:cNvPr>
              <p:cNvSpPr txBox="1"/>
              <p:nvPr/>
            </p:nvSpPr>
            <p:spPr>
              <a:xfrm>
                <a:off x="194137" y="59802"/>
                <a:ext cx="15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        -         4}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CED21C-8737-0130-7CB6-62BC2B481A5B}"/>
                  </a:ext>
                </a:extLst>
              </p:cNvPr>
              <p:cNvSpPr txBox="1"/>
              <p:nvPr/>
            </p:nvSpPr>
            <p:spPr>
              <a:xfrm>
                <a:off x="1839629" y="59802"/>
                <a:ext cx="1612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{4          -        8}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06E403-4323-843C-55AC-81B11D14A570}"/>
                  </a:ext>
                </a:extLst>
              </p:cNvPr>
              <p:cNvSpPr txBox="1"/>
              <p:nvPr/>
            </p:nvSpPr>
            <p:spPr>
              <a:xfrm>
                <a:off x="3327274" y="49156"/>
                <a:ext cx="2113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{8       -        12}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351E35-F157-08A7-3DFF-3ADB3F14F769}"/>
                  </a:ext>
                </a:extLst>
              </p:cNvPr>
              <p:cNvSpPr txBox="1"/>
              <p:nvPr/>
            </p:nvSpPr>
            <p:spPr>
              <a:xfrm>
                <a:off x="5314118" y="59802"/>
                <a:ext cx="2157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{12            -          18}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9A57EA-0D24-D605-3C04-DF3711799F20}"/>
                  </a:ext>
                </a:extLst>
              </p:cNvPr>
              <p:cNvSpPr txBox="1"/>
              <p:nvPr/>
            </p:nvSpPr>
            <p:spPr>
              <a:xfrm>
                <a:off x="7503921" y="59802"/>
                <a:ext cx="166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{18      -        22}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BA8B87-07FA-C81D-A616-88ECCA379E18}"/>
                  </a:ext>
                </a:extLst>
              </p:cNvPr>
              <p:cNvSpPr txBox="1"/>
              <p:nvPr/>
            </p:nvSpPr>
            <p:spPr>
              <a:xfrm>
                <a:off x="9237192" y="59802"/>
                <a:ext cx="15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22+ </a:t>
                </a: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833C7DB7-6327-2FBF-4CFD-92EDACE78493}"/>
              </a:ext>
            </a:extLst>
          </p:cNvPr>
          <p:cNvSpPr txBox="1"/>
          <p:nvPr/>
        </p:nvSpPr>
        <p:spPr>
          <a:xfrm rot="5400000">
            <a:off x="8007306" y="5047334"/>
            <a:ext cx="1017211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MJPC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CE0B535-71FB-BCD3-AB88-A75C73AD9936}"/>
              </a:ext>
            </a:extLst>
          </p:cNvPr>
          <p:cNvSpPr txBox="1"/>
          <p:nvPr/>
        </p:nvSpPr>
        <p:spPr>
          <a:xfrm>
            <a:off x="2354378" y="6369463"/>
            <a:ext cx="2564224" cy="31531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NSL – Primer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B919C68-6A1B-5198-7AC5-DDD569EFB3C1}"/>
              </a:ext>
            </a:extLst>
          </p:cNvPr>
          <p:cNvSpPr txBox="1"/>
          <p:nvPr/>
        </p:nvSpPr>
        <p:spPr>
          <a:xfrm>
            <a:off x="973667" y="5552170"/>
            <a:ext cx="5246170" cy="3153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Basic CR Course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DD740F-49CB-7D19-3D49-03C2EE8C6B72}"/>
              </a:ext>
            </a:extLst>
          </p:cNvPr>
          <p:cNvSpPr txBox="1"/>
          <p:nvPr/>
        </p:nvSpPr>
        <p:spPr>
          <a:xfrm>
            <a:off x="4235340" y="5927535"/>
            <a:ext cx="3148700" cy="3153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Advanced CR Course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B2CED7-43C5-CC09-CF44-DE9366625996}"/>
              </a:ext>
            </a:extLst>
          </p:cNvPr>
          <p:cNvSpPr txBox="1"/>
          <p:nvPr/>
        </p:nvSpPr>
        <p:spPr>
          <a:xfrm>
            <a:off x="984330" y="5148530"/>
            <a:ext cx="240236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Trial for Paralegal Course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7CB9F7-7654-4594-11D8-464DF34762A4}"/>
              </a:ext>
            </a:extLst>
          </p:cNvPr>
          <p:cNvSpPr txBox="1"/>
          <p:nvPr/>
        </p:nvSpPr>
        <p:spPr>
          <a:xfrm>
            <a:off x="984330" y="5935073"/>
            <a:ext cx="31487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E-Discovery for Paralegal Course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E670B65-9ABD-ACC5-3601-4E1B091F1411}"/>
              </a:ext>
            </a:extLst>
          </p:cNvPr>
          <p:cNvSpPr txBox="1"/>
          <p:nvPr/>
        </p:nvSpPr>
        <p:spPr>
          <a:xfrm>
            <a:off x="3577518" y="5148529"/>
            <a:ext cx="3537691" cy="30777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NSL</a:t>
            </a:r>
          </a:p>
        </p:txBody>
      </p:sp>
    </p:spTree>
    <p:extLst>
      <p:ext uri="{BB962C8B-B14F-4D97-AF65-F5344CB8AC3E}">
        <p14:creationId xmlns:p14="http://schemas.microsoft.com/office/powerpoint/2010/main" val="302517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983C-D5B7-58DB-D8D4-94F070D2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Army Nominative Assignment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763868-07FE-82A6-4153-3AECF743877D}"/>
              </a:ext>
            </a:extLst>
          </p:cNvPr>
          <p:cNvGrpSpPr/>
          <p:nvPr/>
        </p:nvGrpSpPr>
        <p:grpSpPr>
          <a:xfrm>
            <a:off x="130875" y="664524"/>
            <a:ext cx="11930250" cy="4110423"/>
            <a:chOff x="261751" y="-123587"/>
            <a:chExt cx="11930249" cy="41104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95F4C0-5A39-DF8B-AF20-2F82262B13F7}"/>
                </a:ext>
              </a:extLst>
            </p:cNvPr>
            <p:cNvSpPr txBox="1"/>
            <p:nvPr/>
          </p:nvSpPr>
          <p:spPr>
            <a:xfrm rot="16200000">
              <a:off x="10648862" y="2419037"/>
              <a:ext cx="87719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CSM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C6583-2C2E-139E-2E46-FDE54992CB58}"/>
                </a:ext>
              </a:extLst>
            </p:cNvPr>
            <p:cNvSpPr txBox="1"/>
            <p:nvPr/>
          </p:nvSpPr>
          <p:spPr>
            <a:xfrm rot="16200000">
              <a:off x="6223554" y="2477481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SFC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DB1671-CB36-98CC-B9D4-68EC791D3AC9}"/>
                </a:ext>
              </a:extLst>
            </p:cNvPr>
            <p:cNvSpPr txBox="1"/>
            <p:nvPr/>
          </p:nvSpPr>
          <p:spPr>
            <a:xfrm rot="16200000">
              <a:off x="2281328" y="2479619"/>
              <a:ext cx="781916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SGT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AC0923-9549-E8C6-C4A6-1387E08515B6}"/>
                </a:ext>
              </a:extLst>
            </p:cNvPr>
            <p:cNvSpPr txBox="1"/>
            <p:nvPr/>
          </p:nvSpPr>
          <p:spPr>
            <a:xfrm rot="16200000">
              <a:off x="9779056" y="2523923"/>
              <a:ext cx="651706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SGM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4F967F-5113-55F2-131B-F6CF514E0CD8}"/>
                </a:ext>
              </a:extLst>
            </p:cNvPr>
            <p:cNvSpPr txBox="1"/>
            <p:nvPr/>
          </p:nvSpPr>
          <p:spPr>
            <a:xfrm rot="16200000">
              <a:off x="8071164" y="2458819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MSG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A4A936-3610-E605-C3CA-038E4B41F6C7}"/>
                </a:ext>
              </a:extLst>
            </p:cNvPr>
            <p:cNvSpPr txBox="1"/>
            <p:nvPr/>
          </p:nvSpPr>
          <p:spPr>
            <a:xfrm rot="16200000">
              <a:off x="4112032" y="2477780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SSG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4C60F1-75B1-A7E1-8184-0FEBD31FCCE3}"/>
                </a:ext>
              </a:extLst>
            </p:cNvPr>
            <p:cNvSpPr txBox="1"/>
            <p:nvPr/>
          </p:nvSpPr>
          <p:spPr>
            <a:xfrm rot="16200000">
              <a:off x="898253" y="2460400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SPC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BB57D4-77B1-3CD4-2C49-4E79C5E248D7}"/>
                </a:ext>
              </a:extLst>
            </p:cNvPr>
            <p:cNvSpPr txBox="1"/>
            <p:nvPr/>
          </p:nvSpPr>
          <p:spPr>
            <a:xfrm rot="16200000">
              <a:off x="15487" y="2230262"/>
              <a:ext cx="1276352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PV1 - PFC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60118A-B7D6-DF93-4417-6CF03337502F}"/>
                </a:ext>
              </a:extLst>
            </p:cNvPr>
            <p:cNvSpPr txBox="1"/>
            <p:nvPr/>
          </p:nvSpPr>
          <p:spPr>
            <a:xfrm rot="16200000">
              <a:off x="477031" y="329922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A8DBA-EB80-AE5C-FD57-DB289FEF68D7}"/>
                </a:ext>
              </a:extLst>
            </p:cNvPr>
            <p:cNvSpPr txBox="1"/>
            <p:nvPr/>
          </p:nvSpPr>
          <p:spPr>
            <a:xfrm rot="16200000">
              <a:off x="3878866" y="1270284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F0A308-3624-3CC4-8252-1EBB464F85EC}"/>
                </a:ext>
              </a:extLst>
            </p:cNvPr>
            <p:cNvSpPr txBox="1"/>
            <p:nvPr/>
          </p:nvSpPr>
          <p:spPr>
            <a:xfrm rot="16200000">
              <a:off x="2017653" y="1238149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860086-C8D8-F716-5641-1BD00A6532C1}"/>
                </a:ext>
              </a:extLst>
            </p:cNvPr>
            <p:cNvSpPr txBox="1"/>
            <p:nvPr/>
          </p:nvSpPr>
          <p:spPr>
            <a:xfrm rot="16200000">
              <a:off x="5976335" y="1238149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134949-1254-4D8B-C503-41EE12C6E819}"/>
                </a:ext>
              </a:extLst>
            </p:cNvPr>
            <p:cNvSpPr txBox="1"/>
            <p:nvPr/>
          </p:nvSpPr>
          <p:spPr>
            <a:xfrm rot="16200000">
              <a:off x="7837548" y="1186850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BB30E9-BC9C-FCCF-CC49-880A1E3B975C}"/>
                </a:ext>
              </a:extLst>
            </p:cNvPr>
            <p:cNvSpPr txBox="1"/>
            <p:nvPr/>
          </p:nvSpPr>
          <p:spPr>
            <a:xfrm rot="16200000">
              <a:off x="9367488" y="1184890"/>
              <a:ext cx="1435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6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C68D32E3-5950-7536-64FF-D81203BB2504}"/>
                </a:ext>
              </a:extLst>
            </p:cNvPr>
            <p:cNvSpPr/>
            <p:nvPr/>
          </p:nvSpPr>
          <p:spPr>
            <a:xfrm rot="5400000">
              <a:off x="812984" y="831689"/>
              <a:ext cx="520130" cy="133488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E8440E3-610C-9260-C9BE-329C2B03FC8F}"/>
                </a:ext>
              </a:extLst>
            </p:cNvPr>
            <p:cNvGrpSpPr/>
            <p:nvPr/>
          </p:nvGrpSpPr>
          <p:grpSpPr>
            <a:xfrm>
              <a:off x="261751" y="2969625"/>
              <a:ext cx="11930249" cy="1017211"/>
              <a:chOff x="124264" y="-269645"/>
              <a:chExt cx="11943472" cy="1017211"/>
            </a:xfrm>
          </p:grpSpPr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B137DEC0-D36C-DD00-F1E0-B46B4E4AF6B9}"/>
                  </a:ext>
                </a:extLst>
              </p:cNvPr>
              <p:cNvSpPr/>
              <p:nvPr/>
            </p:nvSpPr>
            <p:spPr>
              <a:xfrm rot="16200000">
                <a:off x="5587394" y="-5732775"/>
                <a:ext cx="1017211" cy="11943472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FF00"/>
                  </a:gs>
                  <a:gs pos="71000">
                    <a:srgbClr val="92D050"/>
                  </a:gs>
                </a:gsLst>
                <a:lin ang="5400000" scaled="1"/>
                <a:tileRect/>
              </a:gra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D65CCB-7618-5D0B-4B5E-5702EE73C46D}"/>
                  </a:ext>
                </a:extLst>
              </p:cNvPr>
              <p:cNvSpPr txBox="1"/>
              <p:nvPr/>
            </p:nvSpPr>
            <p:spPr>
              <a:xfrm>
                <a:off x="194137" y="59802"/>
                <a:ext cx="15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        -         4}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CED21C-8737-0130-7CB6-62BC2B481A5B}"/>
                  </a:ext>
                </a:extLst>
              </p:cNvPr>
              <p:cNvSpPr txBox="1"/>
              <p:nvPr/>
            </p:nvSpPr>
            <p:spPr>
              <a:xfrm>
                <a:off x="1839629" y="59802"/>
                <a:ext cx="1612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{4          -        8}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06E403-4323-843C-55AC-81B11D14A570}"/>
                  </a:ext>
                </a:extLst>
              </p:cNvPr>
              <p:cNvSpPr txBox="1"/>
              <p:nvPr/>
            </p:nvSpPr>
            <p:spPr>
              <a:xfrm>
                <a:off x="3327274" y="49156"/>
                <a:ext cx="2113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{8       -        12}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351E35-F157-08A7-3DFF-3ADB3F14F769}"/>
                  </a:ext>
                </a:extLst>
              </p:cNvPr>
              <p:cNvSpPr txBox="1"/>
              <p:nvPr/>
            </p:nvSpPr>
            <p:spPr>
              <a:xfrm>
                <a:off x="5314118" y="59802"/>
                <a:ext cx="2157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{12            -          18}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9A57EA-0D24-D605-3C04-DF3711799F20}"/>
                  </a:ext>
                </a:extLst>
              </p:cNvPr>
              <p:cNvSpPr txBox="1"/>
              <p:nvPr/>
            </p:nvSpPr>
            <p:spPr>
              <a:xfrm>
                <a:off x="7503921" y="59802"/>
                <a:ext cx="166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{18      -        22}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BA8B87-07FA-C81D-A616-88ECCA379E18}"/>
                  </a:ext>
                </a:extLst>
              </p:cNvPr>
              <p:cNvSpPr txBox="1"/>
              <p:nvPr/>
            </p:nvSpPr>
            <p:spPr>
              <a:xfrm>
                <a:off x="9237192" y="59802"/>
                <a:ext cx="15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22+ </a:t>
                </a:r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CE0B535-71FB-BCD3-AB88-A75C73AD9936}"/>
              </a:ext>
            </a:extLst>
          </p:cNvPr>
          <p:cNvSpPr txBox="1"/>
          <p:nvPr/>
        </p:nvSpPr>
        <p:spPr>
          <a:xfrm>
            <a:off x="3531775" y="4561212"/>
            <a:ext cx="3938302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Drill Sergeant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Fort Lee VA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Drill Sergeant Leader, Fort Jackson, SC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CDF2E-B8A7-E067-0002-9D0FD3DCD1A4}"/>
              </a:ext>
            </a:extLst>
          </p:cNvPr>
          <p:cNvSpPr txBox="1"/>
          <p:nvPr/>
        </p:nvSpPr>
        <p:spPr>
          <a:xfrm>
            <a:off x="3531775" y="5359865"/>
            <a:ext cx="3938302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Instructor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Fort Lee, VA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TJAGLCS, Charlottesville,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96838-AD96-36AA-E3E2-59F290A88DED}"/>
              </a:ext>
            </a:extLst>
          </p:cNvPr>
          <p:cNvSpPr txBox="1"/>
          <p:nvPr/>
        </p:nvSpPr>
        <p:spPr>
          <a:xfrm>
            <a:off x="3519229" y="6158519"/>
            <a:ext cx="393830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Recruiter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Various locations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24564-9CA1-5416-17AA-4576225A8DFF}"/>
              </a:ext>
            </a:extLst>
          </p:cNvPr>
          <p:cNvSpPr txBox="1"/>
          <p:nvPr/>
        </p:nvSpPr>
        <p:spPr>
          <a:xfrm rot="16200000">
            <a:off x="7385824" y="4935460"/>
            <a:ext cx="1918047" cy="11695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1SG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J Co, Fort Lee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NCOA, TJAGLCS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Student Det, TJAGLCS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DCC, Fort Benning, 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41421-BF67-4CCE-2712-BFAB93AFD81B}"/>
              </a:ext>
            </a:extLst>
          </p:cNvPr>
          <p:cNvSpPr txBox="1"/>
          <p:nvPr/>
        </p:nvSpPr>
        <p:spPr>
          <a:xfrm rot="16200000">
            <a:off x="10114678" y="5251494"/>
            <a:ext cx="1683808" cy="3198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USLASA or TJAGLCS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86490-BB6E-9D27-40B5-985358168F06}"/>
              </a:ext>
            </a:extLst>
          </p:cNvPr>
          <p:cNvSpPr txBox="1"/>
          <p:nvPr/>
        </p:nvSpPr>
        <p:spPr>
          <a:xfrm rot="16200000">
            <a:off x="8965812" y="5305943"/>
            <a:ext cx="201268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Instructor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SGM-A, Fort Bliss, TX</a:t>
            </a:r>
          </a:p>
        </p:txBody>
      </p:sp>
    </p:spTree>
    <p:extLst>
      <p:ext uri="{BB962C8B-B14F-4D97-AF65-F5344CB8AC3E}">
        <p14:creationId xmlns:p14="http://schemas.microsoft.com/office/powerpoint/2010/main" val="163078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983C-D5B7-58DB-D8D4-94F070D2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ASI, SQI, and PDSI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763868-07FE-82A6-4153-3AECF743877D}"/>
              </a:ext>
            </a:extLst>
          </p:cNvPr>
          <p:cNvGrpSpPr/>
          <p:nvPr/>
        </p:nvGrpSpPr>
        <p:grpSpPr>
          <a:xfrm>
            <a:off x="130875" y="664524"/>
            <a:ext cx="11930250" cy="4110423"/>
            <a:chOff x="261751" y="-123587"/>
            <a:chExt cx="11930249" cy="41104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95F4C0-5A39-DF8B-AF20-2F82262B13F7}"/>
                </a:ext>
              </a:extLst>
            </p:cNvPr>
            <p:cNvSpPr txBox="1"/>
            <p:nvPr/>
          </p:nvSpPr>
          <p:spPr>
            <a:xfrm rot="16200000">
              <a:off x="10648862" y="2419037"/>
              <a:ext cx="87719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CSM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C6583-2C2E-139E-2E46-FDE54992CB58}"/>
                </a:ext>
              </a:extLst>
            </p:cNvPr>
            <p:cNvSpPr txBox="1"/>
            <p:nvPr/>
          </p:nvSpPr>
          <p:spPr>
            <a:xfrm rot="16200000">
              <a:off x="6223554" y="2477481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SFC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DB1671-CB36-98CC-B9D4-68EC791D3AC9}"/>
                </a:ext>
              </a:extLst>
            </p:cNvPr>
            <p:cNvSpPr txBox="1"/>
            <p:nvPr/>
          </p:nvSpPr>
          <p:spPr>
            <a:xfrm rot="16200000">
              <a:off x="2281328" y="2479619"/>
              <a:ext cx="781916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SGT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AC0923-9549-E8C6-C4A6-1387E08515B6}"/>
                </a:ext>
              </a:extLst>
            </p:cNvPr>
            <p:cNvSpPr txBox="1"/>
            <p:nvPr/>
          </p:nvSpPr>
          <p:spPr>
            <a:xfrm rot="16200000">
              <a:off x="9779056" y="2523923"/>
              <a:ext cx="651706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SGM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4F967F-5113-55F2-131B-F6CF514E0CD8}"/>
                </a:ext>
              </a:extLst>
            </p:cNvPr>
            <p:cNvSpPr txBox="1"/>
            <p:nvPr/>
          </p:nvSpPr>
          <p:spPr>
            <a:xfrm rot="16200000">
              <a:off x="8071164" y="2458819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MSG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A4A936-3610-E605-C3CA-038E4B41F6C7}"/>
                </a:ext>
              </a:extLst>
            </p:cNvPr>
            <p:cNvSpPr txBox="1"/>
            <p:nvPr/>
          </p:nvSpPr>
          <p:spPr>
            <a:xfrm rot="16200000">
              <a:off x="4112032" y="2477780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SSG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4C60F1-75B1-A7E1-8184-0FEBD31FCCE3}"/>
                </a:ext>
              </a:extLst>
            </p:cNvPr>
            <p:cNvSpPr txBox="1"/>
            <p:nvPr/>
          </p:nvSpPr>
          <p:spPr>
            <a:xfrm rot="16200000">
              <a:off x="898253" y="2460400"/>
              <a:ext cx="78191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SPC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BB57D4-77B1-3CD4-2C49-4E79C5E248D7}"/>
                </a:ext>
              </a:extLst>
            </p:cNvPr>
            <p:cNvSpPr txBox="1"/>
            <p:nvPr/>
          </p:nvSpPr>
          <p:spPr>
            <a:xfrm rot="16200000">
              <a:off x="15487" y="2230262"/>
              <a:ext cx="1276352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PV1 - PFC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60118A-B7D6-DF93-4417-6CF03337502F}"/>
                </a:ext>
              </a:extLst>
            </p:cNvPr>
            <p:cNvSpPr txBox="1"/>
            <p:nvPr/>
          </p:nvSpPr>
          <p:spPr>
            <a:xfrm rot="16200000">
              <a:off x="477031" y="329922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A8DBA-EB80-AE5C-FD57-DB289FEF68D7}"/>
                </a:ext>
              </a:extLst>
            </p:cNvPr>
            <p:cNvSpPr txBox="1"/>
            <p:nvPr/>
          </p:nvSpPr>
          <p:spPr>
            <a:xfrm rot="16200000">
              <a:off x="3878866" y="1270284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F0A308-3624-3CC4-8252-1EBB464F85EC}"/>
                </a:ext>
              </a:extLst>
            </p:cNvPr>
            <p:cNvSpPr txBox="1"/>
            <p:nvPr/>
          </p:nvSpPr>
          <p:spPr>
            <a:xfrm rot="16200000">
              <a:off x="2017653" y="1238149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860086-C8D8-F716-5641-1BD00A6532C1}"/>
                </a:ext>
              </a:extLst>
            </p:cNvPr>
            <p:cNvSpPr txBox="1"/>
            <p:nvPr/>
          </p:nvSpPr>
          <p:spPr>
            <a:xfrm rot="16200000">
              <a:off x="5976335" y="1238149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134949-1254-4D8B-C503-41EE12C6E819}"/>
                </a:ext>
              </a:extLst>
            </p:cNvPr>
            <p:cNvSpPr txBox="1"/>
            <p:nvPr/>
          </p:nvSpPr>
          <p:spPr>
            <a:xfrm rot="16200000">
              <a:off x="7837548" y="1186850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BB30E9-BC9C-FCCF-CC49-880A1E3B975C}"/>
                </a:ext>
              </a:extLst>
            </p:cNvPr>
            <p:cNvSpPr txBox="1"/>
            <p:nvPr/>
          </p:nvSpPr>
          <p:spPr>
            <a:xfrm rot="16200000">
              <a:off x="9367488" y="1184890"/>
              <a:ext cx="1435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Skill Level 6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C68D32E3-5950-7536-64FF-D81203BB2504}"/>
                </a:ext>
              </a:extLst>
            </p:cNvPr>
            <p:cNvSpPr/>
            <p:nvPr/>
          </p:nvSpPr>
          <p:spPr>
            <a:xfrm rot="5400000">
              <a:off x="812984" y="831689"/>
              <a:ext cx="520130" cy="133488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E8440E3-610C-9260-C9BE-329C2B03FC8F}"/>
                </a:ext>
              </a:extLst>
            </p:cNvPr>
            <p:cNvGrpSpPr/>
            <p:nvPr/>
          </p:nvGrpSpPr>
          <p:grpSpPr>
            <a:xfrm>
              <a:off x="261751" y="2969625"/>
              <a:ext cx="11930249" cy="1017211"/>
              <a:chOff x="124264" y="-269645"/>
              <a:chExt cx="11943472" cy="1017211"/>
            </a:xfrm>
          </p:grpSpPr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B137DEC0-D36C-DD00-F1E0-B46B4E4AF6B9}"/>
                  </a:ext>
                </a:extLst>
              </p:cNvPr>
              <p:cNvSpPr/>
              <p:nvPr/>
            </p:nvSpPr>
            <p:spPr>
              <a:xfrm rot="16200000">
                <a:off x="5587394" y="-5732775"/>
                <a:ext cx="1017211" cy="11943472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FF00"/>
                  </a:gs>
                  <a:gs pos="71000">
                    <a:srgbClr val="92D050"/>
                  </a:gs>
                </a:gsLst>
                <a:lin ang="5400000" scaled="1"/>
                <a:tileRect/>
              </a:gra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D65CCB-7618-5D0B-4B5E-5702EE73C46D}"/>
                  </a:ext>
                </a:extLst>
              </p:cNvPr>
              <p:cNvSpPr txBox="1"/>
              <p:nvPr/>
            </p:nvSpPr>
            <p:spPr>
              <a:xfrm>
                <a:off x="194137" y="59802"/>
                <a:ext cx="15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        -         4}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CED21C-8737-0130-7CB6-62BC2B481A5B}"/>
                  </a:ext>
                </a:extLst>
              </p:cNvPr>
              <p:cNvSpPr txBox="1"/>
              <p:nvPr/>
            </p:nvSpPr>
            <p:spPr>
              <a:xfrm>
                <a:off x="1839629" y="59802"/>
                <a:ext cx="1612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{4          -        8}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06E403-4323-843C-55AC-81B11D14A570}"/>
                  </a:ext>
                </a:extLst>
              </p:cNvPr>
              <p:cNvSpPr txBox="1"/>
              <p:nvPr/>
            </p:nvSpPr>
            <p:spPr>
              <a:xfrm>
                <a:off x="3327274" y="49156"/>
                <a:ext cx="2113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{8       -        12}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351E35-F157-08A7-3DFF-3ADB3F14F769}"/>
                  </a:ext>
                </a:extLst>
              </p:cNvPr>
              <p:cNvSpPr txBox="1"/>
              <p:nvPr/>
            </p:nvSpPr>
            <p:spPr>
              <a:xfrm>
                <a:off x="5314118" y="59802"/>
                <a:ext cx="2157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{12            -          18}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9A57EA-0D24-D605-3C04-DF3711799F20}"/>
                  </a:ext>
                </a:extLst>
              </p:cNvPr>
              <p:cNvSpPr txBox="1"/>
              <p:nvPr/>
            </p:nvSpPr>
            <p:spPr>
              <a:xfrm>
                <a:off x="7503921" y="59802"/>
                <a:ext cx="166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{18      -        22}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BA8B87-07FA-C81D-A616-88ECCA379E18}"/>
                  </a:ext>
                </a:extLst>
              </p:cNvPr>
              <p:cNvSpPr txBox="1"/>
              <p:nvPr/>
            </p:nvSpPr>
            <p:spPr>
              <a:xfrm>
                <a:off x="9237192" y="59802"/>
                <a:ext cx="15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22+ 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2CDF2E-B8A7-E067-0002-9D0FD3DCD1A4}"/>
              </a:ext>
            </a:extLst>
          </p:cNvPr>
          <p:cNvSpPr txBox="1"/>
          <p:nvPr/>
        </p:nvSpPr>
        <p:spPr>
          <a:xfrm>
            <a:off x="984330" y="4578880"/>
            <a:ext cx="532530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C5 – Court Reporter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96838-AD96-36AA-E3E2-59F290A88DED}"/>
              </a:ext>
            </a:extLst>
          </p:cNvPr>
          <p:cNvSpPr txBox="1"/>
          <p:nvPr/>
        </p:nvSpPr>
        <p:spPr>
          <a:xfrm>
            <a:off x="4187446" y="4933130"/>
            <a:ext cx="597125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2S - Battle Staff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09E51-067B-BB09-B9C5-B3E35B3D9657}"/>
              </a:ext>
            </a:extLst>
          </p:cNvPr>
          <p:cNvSpPr txBox="1"/>
          <p:nvPr/>
        </p:nvSpPr>
        <p:spPr>
          <a:xfrm>
            <a:off x="4201499" y="6009306"/>
            <a:ext cx="304659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8 – Instructor; X – Drill Sergeant;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4 - Recruiter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3A3DC-5F0E-210F-3B92-F39AF6A06215}"/>
              </a:ext>
            </a:extLst>
          </p:cNvPr>
          <p:cNvSpPr txBox="1"/>
          <p:nvPr/>
        </p:nvSpPr>
        <p:spPr>
          <a:xfrm>
            <a:off x="4187446" y="5303472"/>
            <a:ext cx="311370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NSL Level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A8E09-9B82-0E13-C3D7-FA4D2CC924A0}"/>
              </a:ext>
            </a:extLst>
          </p:cNvPr>
          <p:cNvSpPr txBox="1"/>
          <p:nvPr/>
        </p:nvSpPr>
        <p:spPr>
          <a:xfrm>
            <a:off x="5592913" y="5651448"/>
            <a:ext cx="165518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NSL Level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128AA-F162-547A-082F-790F57337E1C}"/>
              </a:ext>
            </a:extLst>
          </p:cNvPr>
          <p:cNvSpPr txBox="1"/>
          <p:nvPr/>
        </p:nvSpPr>
        <p:spPr>
          <a:xfrm>
            <a:off x="942173" y="5640287"/>
            <a:ext cx="461367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MJ Level 1 and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54DBC-7657-DCEA-0F9D-BE034A87A80E}"/>
              </a:ext>
            </a:extLst>
          </p:cNvPr>
          <p:cNvSpPr txBox="1"/>
          <p:nvPr/>
        </p:nvSpPr>
        <p:spPr>
          <a:xfrm>
            <a:off x="7502362" y="5317358"/>
            <a:ext cx="1747779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 – First Sergeant </a:t>
            </a:r>
          </a:p>
        </p:txBody>
      </p:sp>
    </p:spTree>
    <p:extLst>
      <p:ext uri="{BB962C8B-B14F-4D97-AF65-F5344CB8AC3E}">
        <p14:creationId xmlns:p14="http://schemas.microsoft.com/office/powerpoint/2010/main" val="15564861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24CA1D968564DB25A1900ECC0E5C0" ma:contentTypeVersion="9" ma:contentTypeDescription="Create a new document." ma:contentTypeScope="" ma:versionID="158c9d61a56f6c7684488117e3ba9b88">
  <xsd:schema xmlns:xsd="http://www.w3.org/2001/XMLSchema" xmlns:xs="http://www.w3.org/2001/XMLSchema" xmlns:p="http://schemas.microsoft.com/office/2006/metadata/properties" xmlns:ns2="72e2055d-8d84-4762-8690-e52650ee34b8" targetNamespace="http://schemas.microsoft.com/office/2006/metadata/properties" ma:root="true" ma:fieldsID="85fc13d463bffafe258b9a6748ead42a" ns2:_="">
    <xsd:import namespace="72e2055d-8d84-4762-8690-e52650ee3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2055d-8d84-4762-8690-e52650ee3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e2055d-8d84-4762-8690-e52650ee34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F71A67-3922-406B-8224-9411BF071EAA}">
  <ds:schemaRefs>
    <ds:schemaRef ds:uri="72e2055d-8d84-4762-8690-e52650ee3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E3A9CD-34AF-4C14-A044-847CEF106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2803F-B80F-4ADA-ABD8-53B653E2CF5D}">
  <ds:schemaRefs>
    <ds:schemaRef ds:uri="72e2055d-8d84-4762-8690-e52650ee34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2260</TotalTime>
  <Words>545</Words>
  <Application>Microsoft Office PowerPoint</Application>
  <PresentationFormat>Widescreen</PresentationFormat>
  <Paragraphs>173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Paralegal Utilization  and our  Professional Development</vt:lpstr>
      <vt:lpstr>Paralegal Unitization and Professional Development</vt:lpstr>
      <vt:lpstr>Army Directed Distant Learning  and Resident Courses</vt:lpstr>
      <vt:lpstr>Army Directed Distant Learning  and Resident Courses Timeline</vt:lpstr>
      <vt:lpstr>JAG Corps’ Distant Learning and Resident Courses for Paralegals</vt:lpstr>
      <vt:lpstr>JAG Corps Distant Learning and Resident Courses Timeline</vt:lpstr>
      <vt:lpstr>Army Nominative Assignment</vt:lpstr>
      <vt:lpstr>ASI, SQI, and PDSI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Arthur D CW2 MIL USA FORSCOM</dc:creator>
  <cp:lastModifiedBy>Beau</cp:lastModifiedBy>
  <cp:revision>17</cp:revision>
  <cp:lastPrinted>2023-03-01T17:03:33Z</cp:lastPrinted>
  <dcterms:created xsi:type="dcterms:W3CDTF">2017-07-11T15:20:45Z</dcterms:created>
  <dcterms:modified xsi:type="dcterms:W3CDTF">2023-03-10T14:43:42Z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0x0101008EC24CA1D968564DB25A1900ECC0E5C0</vt:lpwstr>
  </property>
  <property fmtid="{D5CDD505-2E9C-101B-9397-08002B2CF9AE}" pid="3" name="MediaServiceImageTags">
    <vt:lpwstr/>
  </property>
</Properties>
</file>